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5" r:id="rId4"/>
    <p:sldId id="259" r:id="rId5"/>
    <p:sldId id="260" r:id="rId6"/>
    <p:sldId id="304" r:id="rId7"/>
    <p:sldId id="261" r:id="rId8"/>
    <p:sldId id="262" r:id="rId9"/>
    <p:sldId id="263" r:id="rId10"/>
    <p:sldId id="282" r:id="rId11"/>
    <p:sldId id="300" r:id="rId12"/>
    <p:sldId id="303" r:id="rId13"/>
    <p:sldId id="302" r:id="rId14"/>
    <p:sldId id="283" r:id="rId15"/>
    <p:sldId id="284" r:id="rId16"/>
    <p:sldId id="285" r:id="rId17"/>
    <p:sldId id="286" r:id="rId18"/>
    <p:sldId id="288" r:id="rId19"/>
    <p:sldId id="289" r:id="rId20"/>
    <p:sldId id="290" r:id="rId21"/>
    <p:sldId id="305" r:id="rId22"/>
    <p:sldId id="311" r:id="rId23"/>
    <p:sldId id="291" r:id="rId24"/>
    <p:sldId id="292" r:id="rId25"/>
    <p:sldId id="293" r:id="rId26"/>
    <p:sldId id="295" r:id="rId27"/>
    <p:sldId id="306" r:id="rId28"/>
    <p:sldId id="267" r:id="rId29"/>
    <p:sldId id="307" r:id="rId30"/>
    <p:sldId id="268" r:id="rId31"/>
    <p:sldId id="296" r:id="rId32"/>
    <p:sldId id="297" r:id="rId33"/>
    <p:sldId id="308" r:id="rId34"/>
    <p:sldId id="312" r:id="rId35"/>
    <p:sldId id="298" r:id="rId36"/>
    <p:sldId id="309" r:id="rId37"/>
    <p:sldId id="271" r:id="rId38"/>
    <p:sldId id="310" r:id="rId39"/>
    <p:sldId id="272" r:id="rId40"/>
    <p:sldId id="28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41AC7-7DFD-43DC-BA0A-13CCCD7D0C8D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27B4-0D73-4253-9C69-FA03E165C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                       PROPERIOCEPTORS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                        </a:t>
            </a:r>
          </a:p>
          <a:p>
            <a:pPr>
              <a:buNone/>
            </a:pPr>
            <a:r>
              <a:rPr lang="en-IN" sz="2400" dirty="0" smtClean="0"/>
              <a:t> </a:t>
            </a:r>
            <a:r>
              <a:rPr lang="en-IN" sz="2400" dirty="0" smtClean="0"/>
              <a:t>                                           </a:t>
            </a:r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                                                                                              By</a:t>
            </a:r>
          </a:p>
          <a:p>
            <a:pPr>
              <a:buNone/>
            </a:pPr>
            <a:r>
              <a:rPr lang="en-IN" sz="2400" dirty="0" smtClean="0"/>
              <a:t>                                                                                   Dr. </a:t>
            </a:r>
            <a:r>
              <a:rPr lang="en-IN" sz="2400" dirty="0" err="1" smtClean="0"/>
              <a:t>Mahadevi</a:t>
            </a:r>
            <a:r>
              <a:rPr lang="en-IN" sz="2400" dirty="0" smtClean="0"/>
              <a:t> A.L</a:t>
            </a:r>
          </a:p>
          <a:p>
            <a:pPr>
              <a:buNone/>
            </a:pPr>
            <a:r>
              <a:rPr lang="en-IN" sz="2400" dirty="0" smtClean="0"/>
              <a:t>                                                                                 Dept of Physiology</a:t>
            </a:r>
          </a:p>
          <a:p>
            <a:pPr>
              <a:buNone/>
            </a:pPr>
            <a:r>
              <a:rPr lang="en-IN" sz="2400" dirty="0" smtClean="0"/>
              <a:t>                                                                                            SKHMC</a:t>
            </a:r>
          </a:p>
          <a:p>
            <a:pPr>
              <a:buNone/>
            </a:pPr>
            <a:r>
              <a:rPr lang="en-IN" sz="2400" dirty="0" smtClean="0"/>
              <a:t> </a:t>
            </a:r>
          </a:p>
          <a:p>
            <a:pPr>
              <a:buNone/>
            </a:pPr>
            <a:endParaRPr lang="en-IN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u="sng" dirty="0" smtClean="0"/>
              <a:t>Nerve supply</a:t>
            </a:r>
          </a:p>
          <a:p>
            <a:r>
              <a:rPr lang="en-IN" dirty="0" smtClean="0"/>
              <a:t>Muscle spindle is innervated by both sensory and motor nerves.</a:t>
            </a:r>
          </a:p>
          <a:p>
            <a:r>
              <a:rPr lang="en-IN" dirty="0" smtClean="0"/>
              <a:t>It is the only receptor in the body which has both sensory and motor nerve supply.</a:t>
            </a:r>
          </a:p>
          <a:p>
            <a:pPr>
              <a:buNone/>
            </a:pPr>
            <a:r>
              <a:rPr lang="en-IN" dirty="0" smtClean="0"/>
              <a:t>Sensory nerve supply</a:t>
            </a:r>
          </a:p>
          <a:p>
            <a:r>
              <a:rPr lang="en-IN" dirty="0" smtClean="0"/>
              <a:t>Each muscle spindle receives 2 two types of sensory nerve fibre</a:t>
            </a:r>
          </a:p>
          <a:p>
            <a:r>
              <a:rPr lang="en-IN" dirty="0" smtClean="0"/>
              <a:t>1. primary sensory nerve fibre</a:t>
            </a:r>
          </a:p>
          <a:p>
            <a:r>
              <a:rPr lang="en-IN" dirty="0" smtClean="0"/>
              <a:t>2.secondary sensory nerve fibre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JaypeeDigital | eBook R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8988425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eneral Physiology - Motor Functions of the Spinal Cord; the Cord Ref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77414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pter 11 - Muscle Receptor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Primary sensory nerve fibre</a:t>
            </a:r>
          </a:p>
          <a:p>
            <a:r>
              <a:rPr lang="en-IN" dirty="0" smtClean="0"/>
              <a:t>It belongs to type I Alpha(A </a:t>
            </a:r>
            <a:r>
              <a:rPr lang="en-IN" dirty="0" err="1" smtClean="0"/>
              <a:t>alppha</a:t>
            </a:r>
            <a:r>
              <a:rPr lang="en-IN" dirty="0" smtClean="0"/>
              <a:t>) nerve fibre</a:t>
            </a:r>
          </a:p>
          <a:p>
            <a:r>
              <a:rPr lang="en-IN" dirty="0" smtClean="0"/>
              <a:t>Each sensory (afferent) nerve fibre has 2 branches</a:t>
            </a:r>
          </a:p>
          <a:p>
            <a:r>
              <a:rPr lang="en-IN" dirty="0" smtClean="0"/>
              <a:t>One of the branches supplies the central portion of nuclear bag fibre</a:t>
            </a:r>
          </a:p>
          <a:p>
            <a:r>
              <a:rPr lang="en-IN" dirty="0" smtClean="0"/>
              <a:t>The other branch ends in central portion of nuclear chain fibre .</a:t>
            </a:r>
          </a:p>
          <a:p>
            <a:r>
              <a:rPr lang="en-IN" dirty="0" smtClean="0"/>
              <a:t>These branches ends in the form of rings around central portion of nuclear bag and nuclear chain fibres</a:t>
            </a:r>
          </a:p>
          <a:p>
            <a:r>
              <a:rPr lang="en-IN" dirty="0" smtClean="0"/>
              <a:t>Therefore these nerve endings are called </a:t>
            </a:r>
            <a:r>
              <a:rPr lang="en-IN" dirty="0" smtClean="0">
                <a:solidFill>
                  <a:srgbClr val="FF0000"/>
                </a:solidFill>
              </a:rPr>
              <a:t>annulo spiral endings.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Secondary sensory nerve fibre</a:t>
            </a:r>
          </a:p>
          <a:p>
            <a:r>
              <a:rPr lang="en-IN" dirty="0" smtClean="0"/>
              <a:t>It is a type II (A beta) nerve fibre</a:t>
            </a:r>
          </a:p>
          <a:p>
            <a:r>
              <a:rPr lang="en-IN" dirty="0" smtClean="0"/>
              <a:t>It innervates only the nuclear chain fibre and ends near the end portion of nuclear chain fibre like the petals of the flower</a:t>
            </a:r>
          </a:p>
          <a:p>
            <a:r>
              <a:rPr lang="en-IN" dirty="0" smtClean="0"/>
              <a:t>So this nerve ending is called </a:t>
            </a:r>
            <a:r>
              <a:rPr lang="en-IN" dirty="0" smtClean="0">
                <a:solidFill>
                  <a:srgbClr val="FF0000"/>
                </a:solidFill>
              </a:rPr>
              <a:t>flower spray ending.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Motor nerve supply</a:t>
            </a:r>
          </a:p>
          <a:p>
            <a:r>
              <a:rPr lang="en-IN" dirty="0" smtClean="0"/>
              <a:t>Motor (efferent ) nerve fibre supplying the muscle spindle belongs to gamma motor neuron AY type.</a:t>
            </a:r>
          </a:p>
          <a:p>
            <a:pPr>
              <a:buNone/>
            </a:pPr>
            <a:r>
              <a:rPr lang="en-IN" dirty="0" smtClean="0"/>
              <a:t>Motor nerve supply to nuclear bag fibre</a:t>
            </a:r>
          </a:p>
          <a:p>
            <a:r>
              <a:rPr lang="en-IN" dirty="0" smtClean="0"/>
              <a:t>Gamma motor nerve fibre supplying the nuclear bag fibre ends as motor end plate. These nerve ending is called </a:t>
            </a:r>
            <a:r>
              <a:rPr lang="en-IN" dirty="0" smtClean="0">
                <a:solidFill>
                  <a:srgbClr val="FF0000"/>
                </a:solidFill>
              </a:rPr>
              <a:t>plate ending</a:t>
            </a:r>
          </a:p>
          <a:p>
            <a:r>
              <a:rPr lang="en-IN" dirty="0" smtClean="0"/>
              <a:t>Functionally it is known as </a:t>
            </a:r>
            <a:r>
              <a:rPr lang="en-IN" dirty="0" smtClean="0">
                <a:solidFill>
                  <a:srgbClr val="FF0000"/>
                </a:solidFill>
              </a:rPr>
              <a:t>dynamic gamma efferent (</a:t>
            </a:r>
            <a:r>
              <a:rPr lang="en-IN" dirty="0" smtClean="0"/>
              <a:t>motor) nerve fibre.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Motor nerve supply to nuclear chain fibre</a:t>
            </a:r>
          </a:p>
          <a:p>
            <a:r>
              <a:rPr lang="en-IN" dirty="0" smtClean="0"/>
              <a:t>Gamma motor nerve fibre  supplying the nuclear chain fibre divides into many branches, which form a network called </a:t>
            </a:r>
            <a:r>
              <a:rPr lang="en-IN" dirty="0" smtClean="0">
                <a:solidFill>
                  <a:srgbClr val="FF0000"/>
                </a:solidFill>
              </a:rPr>
              <a:t>trail ending.</a:t>
            </a:r>
          </a:p>
          <a:p>
            <a:r>
              <a:rPr lang="en-IN" dirty="0" smtClean="0"/>
              <a:t>Functionally it is known as </a:t>
            </a:r>
            <a:r>
              <a:rPr lang="en-IN" dirty="0" smtClean="0">
                <a:solidFill>
                  <a:srgbClr val="FF0000"/>
                </a:solidFill>
              </a:rPr>
              <a:t>static gamma efferent </a:t>
            </a:r>
            <a:r>
              <a:rPr lang="en-IN" dirty="0" smtClean="0"/>
              <a:t>(motor) nerve fibre.</a:t>
            </a:r>
          </a:p>
          <a:p>
            <a:r>
              <a:rPr lang="en-IN" dirty="0" smtClean="0"/>
              <a:t>Sometimes it gives a branch to nuclear bag fibre also.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u="sng" dirty="0" smtClean="0"/>
              <a:t>Function of muscle spindle</a:t>
            </a:r>
          </a:p>
          <a:p>
            <a:r>
              <a:rPr lang="en-IN" dirty="0" smtClean="0"/>
              <a:t>It gives response to change in the length of the muscle.</a:t>
            </a:r>
          </a:p>
          <a:p>
            <a:r>
              <a:rPr lang="en-IN" dirty="0" smtClean="0"/>
              <a:t>It detects how much the muscle is being stretched  and sends this information to CNS via sensory n fibres.</a:t>
            </a:r>
          </a:p>
          <a:p>
            <a:r>
              <a:rPr lang="en-IN" dirty="0" smtClean="0"/>
              <a:t>The information is processed in CNS to determine the position of different parts of the body.</a:t>
            </a:r>
          </a:p>
          <a:p>
            <a:r>
              <a:rPr lang="en-IN" dirty="0" smtClean="0"/>
              <a:t>By detecting the change in  length of muscle ,the spindle plays important role in preventing the overstretching of the muscles.</a:t>
            </a:r>
          </a:p>
          <a:p>
            <a:pPr>
              <a:buNone/>
            </a:pPr>
            <a:r>
              <a:rPr lang="en-IN" dirty="0" smtClean="0"/>
              <a:t>It has two functions</a:t>
            </a:r>
          </a:p>
          <a:p>
            <a:r>
              <a:rPr lang="en-IN" dirty="0" smtClean="0"/>
              <a:t>Forms the receptor organ for stretch reflex</a:t>
            </a:r>
          </a:p>
          <a:p>
            <a:r>
              <a:rPr lang="en-IN" dirty="0" smtClean="0"/>
              <a:t>Plays an important role in maintaining muscle tone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u="sng" dirty="0" smtClean="0"/>
              <a:t>Role of muscle spindle in stretch reflex</a:t>
            </a:r>
          </a:p>
          <a:p>
            <a:pPr>
              <a:buNone/>
            </a:pPr>
            <a:r>
              <a:rPr lang="en-IN" b="1" dirty="0" smtClean="0"/>
              <a:t>Stretch reflex</a:t>
            </a:r>
          </a:p>
          <a:p>
            <a:r>
              <a:rPr lang="en-IN" dirty="0" smtClean="0"/>
              <a:t>It is the reflex  contraction of muscle when it is stretched </a:t>
            </a:r>
          </a:p>
          <a:p>
            <a:r>
              <a:rPr lang="en-IN" dirty="0" smtClean="0"/>
              <a:t>It is also called </a:t>
            </a:r>
            <a:r>
              <a:rPr lang="en-IN" b="1" dirty="0" smtClean="0"/>
              <a:t>myotatic reflex </a:t>
            </a:r>
          </a:p>
          <a:p>
            <a:r>
              <a:rPr lang="en-IN" dirty="0" smtClean="0"/>
              <a:t>It Is a </a:t>
            </a:r>
            <a:r>
              <a:rPr lang="en-IN" b="1" dirty="0" smtClean="0"/>
              <a:t>monosynaptic reflex  </a:t>
            </a:r>
            <a:r>
              <a:rPr lang="en-IN" dirty="0" smtClean="0"/>
              <a:t>and the quickest of all the reflex </a:t>
            </a:r>
          </a:p>
          <a:p>
            <a:r>
              <a:rPr lang="en-IN" dirty="0" smtClean="0"/>
              <a:t>Extensor muscles, particularly the antigravity muscles exhibit a severe and prolonged contraction during stretch reflex </a:t>
            </a:r>
          </a:p>
          <a:p>
            <a:r>
              <a:rPr lang="en-IN" dirty="0" smtClean="0"/>
              <a:t>It plays an important role in maintaining posture.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PROPERIOCEPTORS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Proprioceptors are sensory receptors located in the subcutaneous tissues. They are capable of detecting motion (or movement) and position of the body through a stimulus produced within the body. </a:t>
            </a:r>
          </a:p>
          <a:p>
            <a:r>
              <a:rPr lang="en-US" dirty="0" smtClean="0"/>
              <a:t>They relay information to the brain when a body part is moving or its position relative to the rest of the body.</a:t>
            </a:r>
          </a:p>
          <a:p>
            <a:r>
              <a:rPr lang="en-IN" dirty="0" smtClean="0"/>
              <a:t>These receptors are also called kinesthetic receptors.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It is sometimes described as the "sixth sense".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N" u="sng" dirty="0" smtClean="0"/>
              <a:t>Muscle spindle as the receptor organ for stretch reflex</a:t>
            </a:r>
          </a:p>
          <a:p>
            <a:r>
              <a:rPr lang="en-IN" dirty="0" smtClean="0"/>
              <a:t>Stimulation of muscle spindle elicits the stretch reflex </a:t>
            </a:r>
          </a:p>
          <a:p>
            <a:r>
              <a:rPr lang="en-IN" dirty="0" smtClean="0"/>
              <a:t>Intrafusal muscle fibres are situated parallel to the extrafusal muscle fibres and are attached to the tendon of the muscle by means of capsule .</a:t>
            </a:r>
          </a:p>
          <a:p>
            <a:r>
              <a:rPr lang="en-IN" dirty="0" smtClean="0"/>
              <a:t>So stretching of the muscle causes stretching of the muscle spindle also.</a:t>
            </a:r>
          </a:p>
          <a:p>
            <a:r>
              <a:rPr lang="en-IN" dirty="0" smtClean="0"/>
              <a:t>This stimulates the muscle spindle and it discharges the sensory impulses.</a:t>
            </a:r>
          </a:p>
          <a:p>
            <a:r>
              <a:rPr lang="en-IN" dirty="0" smtClean="0"/>
              <a:t>These impulses are transmitted through the primary and secondary sensory nerve fibres to the alpha motor neurons in spinal cord.</a:t>
            </a:r>
          </a:p>
          <a:p>
            <a:r>
              <a:rPr lang="en-IN" dirty="0" smtClean="0"/>
              <a:t>Alpha motor  neurons in turn send motor impulse to muscles through their fibres and cause contraction of extrafusal fibres.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tretch Reflex Stock Illustration 311314826"/>
          <p:cNvPicPr>
            <a:picLocks noChangeAspect="1" noChangeArrowheads="1"/>
          </p:cNvPicPr>
          <p:nvPr/>
        </p:nvPicPr>
        <p:blipFill>
          <a:blip r:embed="rId2"/>
          <a:srcRect b="7407"/>
          <a:stretch>
            <a:fillRect/>
          </a:stretch>
        </p:blipFill>
        <p:spPr bwMode="auto">
          <a:xfrm>
            <a:off x="155575" y="142852"/>
            <a:ext cx="8774143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tch reflex imu m sasi 2020"/>
          <p:cNvPicPr>
            <a:picLocks noChangeAspect="1" noChangeArrowheads="1"/>
          </p:cNvPicPr>
          <p:nvPr/>
        </p:nvPicPr>
        <p:blipFill>
          <a:blip r:embed="rId2"/>
          <a:srcRect l="15754" b="98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u="sng" dirty="0" smtClean="0"/>
              <a:t>Response of muscle spindle to stretch</a:t>
            </a:r>
          </a:p>
          <a:p>
            <a:r>
              <a:rPr lang="en-IN" dirty="0" smtClean="0"/>
              <a:t>When the muscle is stretched, primary sensory nerve fibres from muscle spindle discharge impulses.</a:t>
            </a:r>
          </a:p>
          <a:p>
            <a:pPr>
              <a:buNone/>
            </a:pPr>
            <a:r>
              <a:rPr lang="en-IN" dirty="0" smtClean="0"/>
              <a:t>This response is of two types </a:t>
            </a:r>
          </a:p>
          <a:p>
            <a:pPr>
              <a:buNone/>
            </a:pPr>
            <a:r>
              <a:rPr lang="en-IN" dirty="0" smtClean="0"/>
              <a:t>i. dynamic response</a:t>
            </a:r>
          </a:p>
          <a:p>
            <a:pPr>
              <a:buNone/>
            </a:pPr>
            <a:r>
              <a:rPr lang="en-IN" dirty="0" smtClean="0"/>
              <a:t>ii. static response</a:t>
            </a:r>
          </a:p>
          <a:p>
            <a:pPr>
              <a:buNone/>
            </a:pPr>
            <a:r>
              <a:rPr lang="en-IN" b="1" dirty="0" smtClean="0"/>
              <a:t>Dynamic response</a:t>
            </a:r>
          </a:p>
          <a:p>
            <a:r>
              <a:rPr lang="en-IN" dirty="0" smtClean="0"/>
              <a:t>It is the response in which the primary sensory nerve fibre discharge rapidly.</a:t>
            </a:r>
          </a:p>
          <a:p>
            <a:r>
              <a:rPr lang="en-IN" dirty="0" smtClean="0"/>
              <a:t>When there is a change in length of the muscle by stretching, primary sensory nerve fibre from nuclear bag fibre start discharging impulses very rapidly.</a:t>
            </a:r>
          </a:p>
          <a:p>
            <a:r>
              <a:rPr lang="en-IN" dirty="0" smtClean="0"/>
              <a:t>But the discharge becomes less or nil during continuous stretching of the muscle.</a:t>
            </a:r>
          </a:p>
          <a:p>
            <a:r>
              <a:rPr lang="en-IN" dirty="0" smtClean="0"/>
              <a:t>Discharge of impulses start only if there is change in degree of stretching of the muscle.</a:t>
            </a:r>
          </a:p>
          <a:p>
            <a:r>
              <a:rPr lang="en-IN" dirty="0" smtClean="0"/>
              <a:t>Thus the response depends upon the rate of change in length of muscle </a:t>
            </a:r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Static response</a:t>
            </a:r>
          </a:p>
          <a:p>
            <a:r>
              <a:rPr lang="en-IN" dirty="0" smtClean="0"/>
              <a:t>It is the response in which impulses are discharged rapidly and continuously throughout the period of muscle stretch by primary sensory n fibres of the nuclear chain fibres</a:t>
            </a:r>
          </a:p>
          <a:p>
            <a:r>
              <a:rPr lang="en-IN" dirty="0" smtClean="0"/>
              <a:t>Thus the muscle spindle gives response to change in length of the muscle as well as the rate of change in length.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u="sng" dirty="0" smtClean="0"/>
              <a:t>Role of muscle spindle in maintenance of muscle tone</a:t>
            </a:r>
          </a:p>
          <a:p>
            <a:r>
              <a:rPr lang="en-IN" dirty="0" smtClean="0"/>
              <a:t>The state of continuous and partial contraction of muscle is called muscle tone.</a:t>
            </a:r>
          </a:p>
          <a:p>
            <a:r>
              <a:rPr lang="en-IN" dirty="0" smtClean="0"/>
              <a:t>It is due to continuous discharge of impulses from gamma motor neurons.</a:t>
            </a:r>
          </a:p>
          <a:p>
            <a:r>
              <a:rPr lang="en-IN" dirty="0" smtClean="0"/>
              <a:t>Gamma moor neurons innervate the intrafusal fibres.</a:t>
            </a:r>
          </a:p>
          <a:p>
            <a:r>
              <a:rPr lang="en-IN" dirty="0" smtClean="0"/>
              <a:t>Motor impulses from gamma motor neurons stimulate the intrafusal fibres of muscle spindle ,which in turn sends sensory impulses back to spinal cord</a:t>
            </a:r>
          </a:p>
          <a:p>
            <a:r>
              <a:rPr lang="en-IN" dirty="0" smtClean="0"/>
              <a:t>Now the alpha motor neurons in spinal cord are activated resulting in contraction of extrafusal fibres of muscle</a:t>
            </a:r>
          </a:p>
          <a:p>
            <a:r>
              <a:rPr lang="en-IN" dirty="0" smtClean="0"/>
              <a:t>when the frequency of discharge from gamma motor neurons increases ,activity of muscle spindle increases and the muscle tone also increases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Golgi tendon organ(GTO)</a:t>
            </a:r>
          </a:p>
          <a:p>
            <a:pPr>
              <a:buNone/>
            </a:pPr>
            <a:r>
              <a:rPr lang="en-IN" dirty="0" smtClean="0"/>
              <a:t>Structure:</a:t>
            </a:r>
          </a:p>
          <a:p>
            <a:r>
              <a:rPr lang="en-IN" dirty="0" smtClean="0"/>
              <a:t>Situated in the tendon of the skeletal muscles near the attachment of extrafusal fibres</a:t>
            </a:r>
          </a:p>
          <a:p>
            <a:r>
              <a:rPr lang="en-IN" dirty="0" smtClean="0"/>
              <a:t>It is placed in series between the muscle fibres and the tendon.</a:t>
            </a:r>
          </a:p>
          <a:p>
            <a:r>
              <a:rPr lang="en-IN" dirty="0" smtClean="0"/>
              <a:t>It is formed by a group of nerve endings covered by a connective tissue capsule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ow Much Does Golgi Tendon Organ Inhibition Really Affect Jump He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63126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Nerve supply</a:t>
            </a:r>
          </a:p>
          <a:p>
            <a:r>
              <a:rPr lang="en-IN" dirty="0" smtClean="0"/>
              <a:t>Sensory nerve fibres supplying the GTO belongs to Ib type</a:t>
            </a:r>
          </a:p>
          <a:p>
            <a:r>
              <a:rPr lang="en-IN" dirty="0" smtClean="0"/>
              <a:t>These nerve  fibres ramifies into many branches</a:t>
            </a:r>
          </a:p>
          <a:p>
            <a:r>
              <a:rPr lang="en-IN" dirty="0" smtClean="0"/>
              <a:t>Each branch ends in the form of a knob.</a:t>
            </a:r>
          </a:p>
          <a:p>
            <a:pPr>
              <a:buNone/>
            </a:pPr>
            <a:r>
              <a:rPr lang="en-IN" b="1" dirty="0" smtClean="0"/>
              <a:t>Function of Golgi tendon organ</a:t>
            </a:r>
          </a:p>
          <a:p>
            <a:r>
              <a:rPr lang="en-IN" dirty="0" smtClean="0"/>
              <a:t>It gives response to the change in the force or tension developed in the skeletal muscles during contraction.</a:t>
            </a:r>
          </a:p>
          <a:p>
            <a:r>
              <a:rPr lang="en-IN" dirty="0" smtClean="0"/>
              <a:t>It is also the receptor for inverse stretch reflex  and lengthening reaction and thereby prevents damage of muscle due to overstretching,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Golgi tendon organs are capsules of connective tissue intertwined with the  collagen fibers of the tendons. T… | Exercise physiology, Muscle anatomy,  Massage therapy"/>
          <p:cNvPicPr>
            <a:picLocks noChangeAspect="1" noChangeArrowheads="1"/>
          </p:cNvPicPr>
          <p:nvPr/>
        </p:nvPicPr>
        <p:blipFill>
          <a:blip r:embed="rId2"/>
          <a:srcRect b="5450"/>
          <a:stretch>
            <a:fillRect/>
          </a:stretch>
        </p:blipFill>
        <p:spPr bwMode="auto">
          <a:xfrm>
            <a:off x="155574" y="0"/>
            <a:ext cx="8988425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6143668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It is situated in labyrinth, muscles, tendon, joints, ligaments and fascia.</a:t>
            </a:r>
          </a:p>
          <a:p>
            <a:pPr>
              <a:buNone/>
            </a:pPr>
            <a:r>
              <a:rPr lang="en-IN" u="sng" dirty="0" smtClean="0"/>
              <a:t>Different Proprioceptors</a:t>
            </a:r>
            <a:r>
              <a:rPr lang="en-IN" dirty="0" smtClean="0"/>
              <a:t>:</a:t>
            </a:r>
          </a:p>
          <a:p>
            <a:pPr>
              <a:buNone/>
            </a:pPr>
            <a:r>
              <a:rPr lang="en-IN" dirty="0" smtClean="0"/>
              <a:t>1. muscle spindle</a:t>
            </a:r>
          </a:p>
          <a:p>
            <a:pPr>
              <a:buNone/>
            </a:pPr>
            <a:r>
              <a:rPr lang="en-IN" dirty="0" smtClean="0"/>
              <a:t>2.golgi tendon organ</a:t>
            </a:r>
          </a:p>
          <a:p>
            <a:pPr>
              <a:buNone/>
            </a:pPr>
            <a:r>
              <a:rPr lang="en-IN" dirty="0" smtClean="0"/>
              <a:t>3.pacinian corpuscle</a:t>
            </a:r>
          </a:p>
          <a:p>
            <a:pPr>
              <a:buNone/>
            </a:pPr>
            <a:r>
              <a:rPr lang="en-IN" dirty="0" smtClean="0"/>
              <a:t>4.free nerve ending</a:t>
            </a:r>
          </a:p>
          <a:p>
            <a:pPr>
              <a:buNone/>
            </a:pPr>
            <a:r>
              <a:rPr lang="en-IN" dirty="0" smtClean="0"/>
              <a:t>5.properioceptors in labyrinth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u="sng" dirty="0" smtClean="0"/>
              <a:t> Role of GTO in forceful contraction</a:t>
            </a:r>
          </a:p>
          <a:p>
            <a:r>
              <a:rPr lang="en-IN" dirty="0" smtClean="0"/>
              <a:t>During powerful contraction tension in the muscles increases and stimulates Golgi tendon organ , which discharges the sensory impulses</a:t>
            </a:r>
          </a:p>
          <a:p>
            <a:r>
              <a:rPr lang="en-IN" dirty="0" smtClean="0"/>
              <a:t>Impulses are transmitted by Ib sensory nerve fibre to an inhibitory interneuron in the spinal cord.</a:t>
            </a:r>
          </a:p>
          <a:p>
            <a:r>
              <a:rPr lang="en-IN" dirty="0" smtClean="0"/>
              <a:t>Interneuron in turn cause development of inhibitory post synaptic potential in motor neurons which supply the muscle</a:t>
            </a:r>
          </a:p>
          <a:p>
            <a:r>
              <a:rPr lang="en-IN" dirty="0" smtClean="0"/>
              <a:t>Now the contraction of muscle is inhibited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u="sng" dirty="0" smtClean="0"/>
              <a:t>Role of GTO in inverse stretch reflex</a:t>
            </a:r>
          </a:p>
          <a:p>
            <a:pPr>
              <a:buNone/>
            </a:pPr>
            <a:r>
              <a:rPr lang="en-IN" b="1" dirty="0" smtClean="0"/>
              <a:t>Inverse stretch reflex</a:t>
            </a:r>
          </a:p>
          <a:p>
            <a:r>
              <a:rPr lang="en-IN" dirty="0" smtClean="0"/>
              <a:t>It is the sudden decrease in resistance due to relaxation when a muscle is stretched excessively</a:t>
            </a:r>
          </a:p>
          <a:p>
            <a:r>
              <a:rPr lang="en-IN" dirty="0" smtClean="0"/>
              <a:t>Also called inverse </a:t>
            </a:r>
            <a:r>
              <a:rPr lang="en-IN" dirty="0" smtClean="0">
                <a:solidFill>
                  <a:srgbClr val="FF0000"/>
                </a:solidFill>
              </a:rPr>
              <a:t>myotatic reflex </a:t>
            </a:r>
            <a:r>
              <a:rPr lang="en-IN" dirty="0" smtClean="0"/>
              <a:t>and it is a polysynaptic reflex</a:t>
            </a:r>
          </a:p>
          <a:p>
            <a:r>
              <a:rPr lang="en-IN" dirty="0" smtClean="0"/>
              <a:t>It is actually the inhibition of contraction due to excessive stretching</a:t>
            </a:r>
          </a:p>
          <a:p>
            <a:r>
              <a:rPr lang="en-IN" dirty="0" smtClean="0"/>
              <a:t>So it is also called the </a:t>
            </a:r>
            <a:r>
              <a:rPr lang="en-IN" dirty="0" smtClean="0">
                <a:solidFill>
                  <a:srgbClr val="FF0000"/>
                </a:solidFill>
              </a:rPr>
              <a:t>autogenic inhibition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u="sng" dirty="0" smtClean="0"/>
              <a:t>Mechanism of inverse stretch reflex</a:t>
            </a:r>
          </a:p>
          <a:p>
            <a:r>
              <a:rPr lang="en-IN" dirty="0" smtClean="0"/>
              <a:t>Excessive stretch of the muscle leads to activation of GTO, which send afferent impulses which cause </a:t>
            </a:r>
          </a:p>
          <a:p>
            <a:pPr>
              <a:buNone/>
            </a:pPr>
            <a:r>
              <a:rPr lang="en-IN" dirty="0" smtClean="0"/>
              <a:t>1.stimulation of inhibitory internuncial neuron, which in turn inhibits alpha motor neuron of the stretched muscle resulting in relaxation</a:t>
            </a:r>
          </a:p>
          <a:p>
            <a:pPr>
              <a:buNone/>
            </a:pPr>
            <a:r>
              <a:rPr lang="en-IN" dirty="0" smtClean="0"/>
              <a:t>2. stimulation of excitatory internuncial neuron, which in turn activates alpha motor neuron of the antagonistic muscle resulting in contraction of antagonistic muscle and relaxation of stretched muscle.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he tendon reflex is a response to excessive tension on the tendon. It  inhibits alpha motor neurons to the muscle… | Motor neuron, Neurons,  Medical surgical nursing"/>
          <p:cNvPicPr>
            <a:picLocks noChangeAspect="1" noChangeArrowheads="1"/>
          </p:cNvPicPr>
          <p:nvPr/>
        </p:nvPicPr>
        <p:blipFill>
          <a:blip r:embed="rId2"/>
          <a:srcRect t="3896"/>
          <a:stretch>
            <a:fillRect/>
          </a:stretch>
        </p:blipFill>
        <p:spPr bwMode="auto">
          <a:xfrm>
            <a:off x="155575" y="0"/>
            <a:ext cx="89884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nverse myotatic reflex. Contraction of the muscle or stretching of the  muscle (e.g., in whole-li… | Nervous system parts, Central nervous system,  Somatic sens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89884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65008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u="sng" dirty="0" smtClean="0"/>
              <a:t>Role of GTO in lengthening reaction</a:t>
            </a:r>
          </a:p>
          <a:p>
            <a:r>
              <a:rPr lang="en-IN" dirty="0" smtClean="0"/>
              <a:t>When tension increases during muscular contraction caused by stretch reflex, the GTO is activated.</a:t>
            </a:r>
          </a:p>
          <a:p>
            <a:r>
              <a:rPr lang="en-IN" dirty="0" smtClean="0"/>
              <a:t>It causes development of spinal reaction ,which is called the lengthening reaction</a:t>
            </a:r>
          </a:p>
          <a:p>
            <a:r>
              <a:rPr lang="en-IN" dirty="0" smtClean="0"/>
              <a:t>It can be demonstrated in a decerebrate preparation</a:t>
            </a:r>
          </a:p>
          <a:p>
            <a:r>
              <a:rPr lang="en-IN" dirty="0" smtClean="0"/>
              <a:t>In decerebrate rigidity ,the extension of limbs is due to spastic contraction of extensor muscles</a:t>
            </a:r>
          </a:p>
          <a:p>
            <a:r>
              <a:rPr lang="en-IN" dirty="0" smtClean="0"/>
              <a:t>It is because of increased discharge from gamma motor neurons, which facilitates the stretch reflex.</a:t>
            </a:r>
          </a:p>
          <a:p>
            <a:r>
              <a:rPr lang="en-IN" dirty="0" smtClean="0"/>
              <a:t>lengthening reaction is due to the activation of GTO.</a:t>
            </a:r>
          </a:p>
          <a:p>
            <a:r>
              <a:rPr lang="en-IN" dirty="0" smtClean="0"/>
              <a:t>The sudden flexion of arm is called </a:t>
            </a:r>
            <a:r>
              <a:rPr lang="en-IN" dirty="0" err="1" smtClean="0">
                <a:solidFill>
                  <a:srgbClr val="FF0000"/>
                </a:solidFill>
              </a:rPr>
              <a:t>Phillipson</a:t>
            </a:r>
            <a:r>
              <a:rPr lang="en-IN" dirty="0" smtClean="0">
                <a:solidFill>
                  <a:srgbClr val="FF0000"/>
                </a:solidFill>
              </a:rPr>
              <a:t> reflex or clasp knife reflex.</a:t>
            </a:r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olgi Tendon Organs and Muscle Spindles Explained | ACE"/>
          <p:cNvPicPr>
            <a:picLocks noChangeAspect="1" noChangeArrowheads="1"/>
          </p:cNvPicPr>
          <p:nvPr/>
        </p:nvPicPr>
        <p:blipFill>
          <a:blip r:embed="rId2"/>
          <a:srcRect t="3409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Pacinian corpuscles</a:t>
            </a:r>
          </a:p>
          <a:p>
            <a:r>
              <a:rPr lang="en-IN" dirty="0" smtClean="0"/>
              <a:t>It is a mechanoreceptor that senses pressure and vibration. </a:t>
            </a:r>
          </a:p>
          <a:p>
            <a:r>
              <a:rPr lang="en-IN" dirty="0" smtClean="0"/>
              <a:t> situated in the deeper layers of the skin, tissues surrounding the joints such as fascia over the muscle, tendons and joint capsule</a:t>
            </a:r>
          </a:p>
          <a:p>
            <a:r>
              <a:rPr lang="en-IN" dirty="0" smtClean="0"/>
              <a:t>Pacinian corpuscles situated in these tissues are responsible for determining the position of joints.</a:t>
            </a:r>
          </a:p>
          <a:p>
            <a:r>
              <a:rPr lang="en-IN" dirty="0" smtClean="0"/>
              <a:t>It is a rapidly adapting receptor it is very sensitive to quick changes in the position of joints.</a:t>
            </a:r>
          </a:p>
          <a:p>
            <a:r>
              <a:rPr lang="en-IN" dirty="0" smtClean="0"/>
              <a:t>So it is believed to send information about joint movement to CNS.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acinian corpuscles: an explanation for subcutaneous palmar nodules  routinely encountered on MR examinations | SpringerL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702706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r>
              <a:rPr lang="en-IN" b="1" dirty="0" smtClean="0"/>
              <a:t>Free nerve ending</a:t>
            </a:r>
          </a:p>
          <a:p>
            <a:r>
              <a:rPr lang="en-IN" dirty="0" smtClean="0"/>
              <a:t> It is the receptor for pain sensation situated in skin, muscles, tendon, fascia and joints</a:t>
            </a:r>
          </a:p>
          <a:p>
            <a:r>
              <a:rPr lang="en-IN" dirty="0" smtClean="0"/>
              <a:t>As it is a slow adapting receptor(tonic receptor) </a:t>
            </a:r>
          </a:p>
          <a:p>
            <a:r>
              <a:rPr lang="en-IN" dirty="0" smtClean="0"/>
              <a:t>It is maximally stimulated at specific joint positions</a:t>
            </a:r>
          </a:p>
          <a:p>
            <a:r>
              <a:rPr lang="en-IN" dirty="0" smtClean="0"/>
              <a:t>So it is believed to send information about joint position to CNS.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pioreceptors - YouTube"/>
          <p:cNvPicPr>
            <a:picLocks noChangeAspect="1" noChangeArrowheads="1"/>
          </p:cNvPicPr>
          <p:nvPr/>
        </p:nvPicPr>
        <p:blipFill>
          <a:blip r:embed="rId2"/>
          <a:srcRect l="13000" t="10985" r="1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nsory nerve ending function لم يسبق له مثيل الصور + tier3.xyz"/>
          <p:cNvPicPr>
            <a:picLocks noChangeAspect="1" noChangeArrowheads="1"/>
          </p:cNvPicPr>
          <p:nvPr/>
        </p:nvPicPr>
        <p:blipFill>
          <a:blip r:embed="rId2"/>
          <a:srcRect t="7360" b="9306"/>
          <a:stretch>
            <a:fillRect/>
          </a:stretch>
        </p:blipFill>
        <p:spPr bwMode="auto">
          <a:xfrm>
            <a:off x="155575" y="214290"/>
            <a:ext cx="8988425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Muscle spindle</a:t>
            </a:r>
          </a:p>
          <a:p>
            <a:r>
              <a:rPr lang="en-IN" dirty="0" smtClean="0"/>
              <a:t>Spindle shaped Proprioceptors situated in the skeletal muscle.</a:t>
            </a:r>
          </a:p>
          <a:p>
            <a:r>
              <a:rPr lang="en-IN" dirty="0" smtClean="0"/>
              <a:t>It is formed by modified skeletal muscle fibres called intrafusal muscle fibres.</a:t>
            </a:r>
          </a:p>
          <a:p>
            <a:pPr>
              <a:buNone/>
            </a:pPr>
            <a:r>
              <a:rPr lang="en-IN" dirty="0" smtClean="0"/>
              <a:t>Structure:</a:t>
            </a:r>
          </a:p>
          <a:p>
            <a:r>
              <a:rPr lang="en-IN" dirty="0" smtClean="0"/>
              <a:t>It has a central bulged portion and two tapering ends.</a:t>
            </a:r>
          </a:p>
          <a:p>
            <a:r>
              <a:rPr lang="en-IN" dirty="0" smtClean="0"/>
              <a:t>Each muscle spindle is formed by 5-12 intrafusal muscle fibres</a:t>
            </a:r>
          </a:p>
          <a:p>
            <a:r>
              <a:rPr lang="en-IN" dirty="0" smtClean="0"/>
              <a:t>All these fibres are enclosed by a capsule ,which is formed by connective tissue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Muscle Spindles: Version 1 | © University of Dundee School o… | Flickr"/>
          <p:cNvPicPr>
            <a:picLocks noChangeAspect="1" noChangeArrowheads="1"/>
          </p:cNvPicPr>
          <p:nvPr/>
        </p:nvPicPr>
        <p:blipFill>
          <a:blip r:embed="rId2"/>
          <a:srcRect b="5882"/>
          <a:stretch>
            <a:fillRect/>
          </a:stretch>
        </p:blipFill>
        <p:spPr bwMode="auto">
          <a:xfrm>
            <a:off x="155575" y="0"/>
            <a:ext cx="89884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92500"/>
          </a:bodyPr>
          <a:lstStyle/>
          <a:p>
            <a:r>
              <a:rPr lang="en-IN" dirty="0" smtClean="0"/>
              <a:t>Intrafusal fibres are attached to the capsule on either end.</a:t>
            </a:r>
          </a:p>
          <a:p>
            <a:r>
              <a:rPr lang="en-IN" dirty="0" smtClean="0"/>
              <a:t>The capsule is attached to either side of extrafusal fibres or tendons of the muscle</a:t>
            </a:r>
          </a:p>
          <a:p>
            <a:r>
              <a:rPr lang="en-IN" dirty="0" smtClean="0"/>
              <a:t>Thus intrafusal fibres are placed parallel to the extrafusal fibres</a:t>
            </a:r>
          </a:p>
          <a:p>
            <a:r>
              <a:rPr lang="en-IN" dirty="0" smtClean="0"/>
              <a:t>Intrafusal fibres are thin and striated</a:t>
            </a:r>
          </a:p>
          <a:p>
            <a:r>
              <a:rPr lang="en-IN" dirty="0" smtClean="0"/>
              <a:t>Central portion of intrafusal fibres does not contract because it has only few or no actin and myosin filaments. So this portion acts only as a receptor.</a:t>
            </a:r>
          </a:p>
          <a:p>
            <a:r>
              <a:rPr lang="en-IN" dirty="0" smtClean="0"/>
              <a:t>Only the end portion of intrafusal fibres can contract .</a:t>
            </a:r>
          </a:p>
          <a:p>
            <a:r>
              <a:rPr lang="en-IN" dirty="0" smtClean="0"/>
              <a:t>The discharge from gamma motor neurons causes the contraction of intrafusal fibres.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aypeeDigital | eBook Read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64396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etch Reflex منعكس الشد and Golgi Tendon Reflex - ppt video online  downloa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1612</Words>
  <Application>Microsoft Office PowerPoint</Application>
  <PresentationFormat>On-screen Show (4:3)</PresentationFormat>
  <Paragraphs>156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PROPERIOCEPTORS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ELCOT</dc:creator>
  <cp:lastModifiedBy>ELCOT</cp:lastModifiedBy>
  <cp:revision>78</cp:revision>
  <dcterms:created xsi:type="dcterms:W3CDTF">2020-08-03T06:17:12Z</dcterms:created>
  <dcterms:modified xsi:type="dcterms:W3CDTF">2020-11-02T07:34:24Z</dcterms:modified>
</cp:coreProperties>
</file>